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31"/>
  </p:notesMasterIdLst>
  <p:sldIdLst>
    <p:sldId id="256" r:id="rId3"/>
    <p:sldId id="559" r:id="rId4"/>
    <p:sldId id="575" r:id="rId5"/>
    <p:sldId id="257" r:id="rId6"/>
    <p:sldId id="258" r:id="rId7"/>
    <p:sldId id="576" r:id="rId8"/>
    <p:sldId id="578" r:id="rId9"/>
    <p:sldId id="577" r:id="rId10"/>
    <p:sldId id="585" r:id="rId11"/>
    <p:sldId id="586" r:id="rId12"/>
    <p:sldId id="265" r:id="rId13"/>
    <p:sldId id="587" r:id="rId14"/>
    <p:sldId id="259" r:id="rId15"/>
    <p:sldId id="260" r:id="rId16"/>
    <p:sldId id="261" r:id="rId17"/>
    <p:sldId id="262" r:id="rId18"/>
    <p:sldId id="267" r:id="rId19"/>
    <p:sldId id="268" r:id="rId20"/>
    <p:sldId id="266" r:id="rId21"/>
    <p:sldId id="269" r:id="rId22"/>
    <p:sldId id="263" r:id="rId23"/>
    <p:sldId id="264" r:id="rId24"/>
    <p:sldId id="270" r:id="rId25"/>
    <p:sldId id="580" r:id="rId26"/>
    <p:sldId id="581" r:id="rId27"/>
    <p:sldId id="360" r:id="rId28"/>
    <p:sldId id="583" r:id="rId29"/>
    <p:sldId id="572" r:id="rId30"/>
  </p:sldIdLst>
  <p:sldSz cx="12192000" cy="6858000"/>
  <p:notesSz cx="6858000" cy="9239250"/>
  <p:embeddedFontLst>
    <p:embeddedFont>
      <p:font typeface="Aptos Slab ExtraBold" panose="020B0004020202020204" pitchFamily="34" charset="0"/>
      <p:bold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Wingdings 3" panose="05040102010807070707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3" roundtripDataSignature="AMtx7mhxQFooacQhPkJImx+6P6/nfe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F766B3-EF27-4434-A0CD-13283D0C577D}">
  <a:tblStyle styleId="{E8F766B3-EF27-4434-A0CD-13283D0C577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9117" autoAdjust="0"/>
  </p:normalViewPr>
  <p:slideViewPr>
    <p:cSldViewPr snapToGrid="0">
      <p:cViewPr varScale="1">
        <p:scale>
          <a:sx n="50" d="100"/>
          <a:sy n="50" d="100"/>
        </p:scale>
        <p:origin x="1284" y="264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133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13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13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13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13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5685"/>
            <a:ext cx="2971800" cy="46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775685"/>
            <a:ext cx="2971800" cy="46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facility: exits, bathroom, kitchen for lunch and snacks, </a:t>
            </a:r>
            <a:endParaRPr/>
          </a:p>
        </p:txBody>
      </p:sp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AFD8AB90-410E-63AF-982F-E3B76026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>
            <a:extLst>
              <a:ext uri="{FF2B5EF4-FFF2-40B4-BE49-F238E27FC236}">
                <a16:creationId xmlns:a16="http://schemas.microsoft.com/office/drawing/2014/main" id="{A7471EFC-4B51-18DB-FFC8-FA19ADE3E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38" name="Google Shape;238;p1:notes">
            <a:extLst>
              <a:ext uri="{FF2B5EF4-FFF2-40B4-BE49-F238E27FC236}">
                <a16:creationId xmlns:a16="http://schemas.microsoft.com/office/drawing/2014/main" id="{D273BA39-E0C9-8BD9-39D3-E0EBB193D9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249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870a034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1b870a0349f_0_0:notes"/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Monthly educational meetings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Access to member workshops and field days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000" b="1">
                <a:latin typeface="Arial"/>
                <a:ea typeface="Arial"/>
                <a:cs typeface="Arial"/>
                <a:sym typeface="Arial"/>
              </a:rPr>
              <a:t>meetings are typically educational and relevant to the seasonal activities - guest speakers or hands on field days</a:t>
            </a:r>
            <a:endParaRPr sz="1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Socializing with beekeepers with broad ranges of experience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Mentoring opportunities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000" b="1">
                <a:latin typeface="Arial"/>
                <a:ea typeface="Arial"/>
                <a:cs typeface="Arial"/>
                <a:sym typeface="Arial"/>
              </a:rPr>
              <a:t>approximately 80 members currently with decades of experience to first year beekeepers</a:t>
            </a:r>
            <a:endParaRPr sz="1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Opportunities for public education and outreach on beekeeping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Local events &amp; public speaking, other area groups</a:t>
            </a:r>
            <a:endParaRPr sz="1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Shared harvesting and building equipment (for an additional $10/year).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000" b="1">
                <a:latin typeface="Arial"/>
                <a:ea typeface="Arial"/>
                <a:cs typeface="Arial"/>
                <a:sym typeface="Arial"/>
              </a:rPr>
              <a:t>$5/month or $15/month membership options</a:t>
            </a:r>
            <a:endParaRPr sz="1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Website and Facebook group access</a:t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45" name="Google Shape;245;g1b870a0349f_0_0:notes"/>
          <p:cNvSpPr txBox="1">
            <a:spLocks noGrp="1"/>
          </p:cNvSpPr>
          <p:nvPr>
            <p:ph type="sldNum" idx="12"/>
          </p:nvPr>
        </p:nvSpPr>
        <p:spPr>
          <a:xfrm>
            <a:off x="3884613" y="8775684"/>
            <a:ext cx="2971800" cy="46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928daf9ed_0_0:notes"/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location, number of years of experience</a:t>
            </a:r>
            <a:endParaRPr/>
          </a:p>
        </p:txBody>
      </p:sp>
      <p:sp>
        <p:nvSpPr>
          <p:cNvPr id="251" name="Google Shape;251;g2a928daf9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5C10373D-4A91-EDDB-D3D2-6CCBCDEF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928daf9ed_0_0:notes">
            <a:extLst>
              <a:ext uri="{FF2B5EF4-FFF2-40B4-BE49-F238E27FC236}">
                <a16:creationId xmlns:a16="http://schemas.microsoft.com/office/drawing/2014/main" id="{4054104B-EB0E-9617-E1CC-E3E4067851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location, number of years of experience</a:t>
            </a:r>
            <a:endParaRPr/>
          </a:p>
        </p:txBody>
      </p:sp>
      <p:sp>
        <p:nvSpPr>
          <p:cNvPr id="251" name="Google Shape;251;g2a928daf9ed_0_0:notes">
            <a:extLst>
              <a:ext uri="{FF2B5EF4-FFF2-40B4-BE49-F238E27FC236}">
                <a16:creationId xmlns:a16="http://schemas.microsoft.com/office/drawing/2014/main" id="{2C7514F1-AC1D-65B5-5CC6-A940E314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456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3BEDC30F-8335-6E10-D5B6-F4BDA90E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928daf9ed_0_0:notes">
            <a:extLst>
              <a:ext uri="{FF2B5EF4-FFF2-40B4-BE49-F238E27FC236}">
                <a16:creationId xmlns:a16="http://schemas.microsoft.com/office/drawing/2014/main" id="{3F5FD851-047C-997F-DF21-E89D9F6B7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location, number of years of experience</a:t>
            </a:r>
            <a:endParaRPr/>
          </a:p>
        </p:txBody>
      </p:sp>
      <p:sp>
        <p:nvSpPr>
          <p:cNvPr id="251" name="Google Shape;251;g2a928daf9ed_0_0:notes">
            <a:extLst>
              <a:ext uri="{FF2B5EF4-FFF2-40B4-BE49-F238E27FC236}">
                <a16:creationId xmlns:a16="http://schemas.microsoft.com/office/drawing/2014/main" id="{5DB94E32-C041-9471-D35A-7CFBE381D7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5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A50E151D-4937-83FC-232B-9DA6E8C4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928daf9ed_0_0:notes">
            <a:extLst>
              <a:ext uri="{FF2B5EF4-FFF2-40B4-BE49-F238E27FC236}">
                <a16:creationId xmlns:a16="http://schemas.microsoft.com/office/drawing/2014/main" id="{8D85823D-A799-30DD-12B3-6C704784B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46389"/>
            <a:ext cx="5486400" cy="36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location, number of years of experience</a:t>
            </a:r>
            <a:endParaRPr/>
          </a:p>
        </p:txBody>
      </p:sp>
      <p:sp>
        <p:nvSpPr>
          <p:cNvPr id="251" name="Google Shape;251;g2a928daf9ed_0_0:notes">
            <a:extLst>
              <a:ext uri="{FF2B5EF4-FFF2-40B4-BE49-F238E27FC236}">
                <a16:creationId xmlns:a16="http://schemas.microsoft.com/office/drawing/2014/main" id="{DB452744-8C53-A767-F225-8E3C08F6F8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578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66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7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7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7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bc901d9d2_0_1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abc901d9d2_0_1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g2abc901d9d2_0_1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5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2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9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437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9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6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8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7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7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7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7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7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7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7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7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7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7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7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7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6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6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6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14;p6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15;p6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84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17;p6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84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8;p6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745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9;p6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6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6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6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6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841F77-535D-4571-84EA-342370FE33E0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22F7-1250-46AB-816B-091B1614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9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 txBox="1">
            <a:spLocks noGrp="1"/>
          </p:cNvSpPr>
          <p:nvPr>
            <p:ph type="title"/>
          </p:nvPr>
        </p:nvSpPr>
        <p:spPr>
          <a:xfrm>
            <a:off x="1106025" y="507450"/>
            <a:ext cx="94803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2026</a:t>
            </a:r>
            <a:endParaRPr sz="4000" dirty="0"/>
          </a:p>
        </p:txBody>
      </p:sp>
      <p:pic>
        <p:nvPicPr>
          <p:cNvPr id="241" name="Google Shape;241;p1"/>
          <p:cNvPicPr preferRelativeResize="0"/>
          <p:nvPr/>
        </p:nvPicPr>
        <p:blipFill rotWithShape="1">
          <a:blip r:embed="rId3">
            <a:alphaModFix/>
          </a:blip>
          <a:srcRect t="79" b="79"/>
          <a:stretch/>
        </p:blipFill>
        <p:spPr>
          <a:xfrm>
            <a:off x="2413210" y="2481593"/>
            <a:ext cx="6302746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B7F7-31CE-3EFF-7EFE-EF46F355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266700"/>
            <a:ext cx="10934700" cy="850900"/>
          </a:xfrm>
        </p:spPr>
        <p:txBody>
          <a:bodyPr/>
          <a:lstStyle/>
          <a:p>
            <a:pPr algn="ctr"/>
            <a:r>
              <a:rPr lang="en-US" b="1" u="sng" dirty="0"/>
              <a:t>What is it?</a:t>
            </a:r>
            <a:br>
              <a:rPr lang="en-US" b="1" u="sng" dirty="0"/>
            </a:br>
            <a:br>
              <a:rPr lang="en-US" b="1" dirty="0"/>
            </a:br>
            <a:r>
              <a:rPr lang="en-US" b="1" dirty="0"/>
              <a:t>Anaphylaxis, also known as anaphylactic shock, is a severe, rapid, life-threatening allergic reaction to a substance, such as the venom in a bee sting.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b="1" i="1" dirty="0"/>
            </a:br>
            <a:r>
              <a:rPr lang="en-US" b="1" i="1" u="sng" dirty="0"/>
              <a:t>It can be fatal without prompt treatment!!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882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AC51-855C-FBCC-CBAD-1725AFF5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85482"/>
            <a:ext cx="9404723" cy="1400530"/>
          </a:xfrm>
        </p:spPr>
        <p:txBody>
          <a:bodyPr/>
          <a:lstStyle/>
          <a:p>
            <a:pPr algn="ctr"/>
            <a:r>
              <a:rPr lang="en-US" u="sng" dirty="0"/>
              <a:t>Other common things(triggers) that can cause it:</a:t>
            </a:r>
            <a:br>
              <a:rPr lang="en-US" u="sng" dirty="0"/>
            </a:br>
            <a:r>
              <a:rPr lang="en-US" sz="3600" b="1" dirty="0"/>
              <a:t>Insect stings</a:t>
            </a:r>
            <a:r>
              <a:rPr lang="en-US" sz="3600" dirty="0"/>
              <a:t> from honeybees, wasps, yellow jackets, hornets, fire ants</a:t>
            </a:r>
            <a:br>
              <a:rPr lang="en-US" sz="3600" dirty="0"/>
            </a:br>
            <a:r>
              <a:rPr lang="en-US" sz="3600" b="1" dirty="0"/>
              <a:t>Foods</a:t>
            </a:r>
            <a:r>
              <a:rPr lang="en-US" sz="3600" dirty="0"/>
              <a:t>, such as peanuts, eggs, wheat and seafood</a:t>
            </a:r>
            <a:br>
              <a:rPr lang="en-US" sz="3600" dirty="0"/>
            </a:br>
            <a:r>
              <a:rPr lang="en-US" sz="3600" b="1" dirty="0"/>
              <a:t>Medications</a:t>
            </a:r>
            <a:r>
              <a:rPr lang="en-US" sz="3600" dirty="0"/>
              <a:t>, such as penicillin and other antibiotics</a:t>
            </a:r>
            <a:br>
              <a:rPr lang="en-US" sz="3600" dirty="0"/>
            </a:br>
            <a:r>
              <a:rPr lang="en-US" sz="3600" b="1" dirty="0"/>
              <a:t>Latex</a:t>
            </a:r>
            <a:r>
              <a:rPr lang="en-US" sz="3600" dirty="0"/>
              <a:t>, which is a common material in medical products such as gloves</a:t>
            </a:r>
          </a:p>
        </p:txBody>
      </p:sp>
    </p:spTree>
    <p:extLst>
      <p:ext uri="{BB962C8B-B14F-4D97-AF65-F5344CB8AC3E}">
        <p14:creationId xmlns:p14="http://schemas.microsoft.com/office/powerpoint/2010/main" val="197635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56EE-087C-96CF-E7BD-9507E696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439"/>
            <a:ext cx="10783887" cy="1122362"/>
          </a:xfrm>
        </p:spPr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u="sng" dirty="0"/>
              <a:t>Why does it occur?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A person’s immune system mistakenly identifies the substance as a threat, causing it to release chemicals, which lead to several symptoms. This can occur within a few minutes and affect multiple body systems.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DB03-A998-DA38-E469-8736CEDE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1" y="516218"/>
            <a:ext cx="9404723" cy="72838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u="sng" dirty="0"/>
              <a:t>What are the symptoms?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Airways constrict (become narrower), which causes the person to have difficulty breathing, shortness of breath and wheezing. </a:t>
            </a:r>
            <a:br>
              <a:rPr lang="en-US" dirty="0"/>
            </a:br>
            <a:r>
              <a:rPr lang="en-US" dirty="0"/>
              <a:t>Anxiety results, and possibly confusion and slurred speech.</a:t>
            </a:r>
          </a:p>
        </p:txBody>
      </p:sp>
    </p:spTree>
    <p:extLst>
      <p:ext uri="{BB962C8B-B14F-4D97-AF65-F5344CB8AC3E}">
        <p14:creationId xmlns:p14="http://schemas.microsoft.com/office/powerpoint/2010/main" val="274796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2F52A31-6F8A-0530-7E91-0BCF716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10783" cy="880782"/>
          </a:xfrm>
        </p:spPr>
        <p:txBody>
          <a:bodyPr/>
          <a:lstStyle/>
          <a:p>
            <a:pPr algn="ctr"/>
            <a:r>
              <a:rPr lang="en-US" dirty="0"/>
              <a:t>        </a:t>
            </a:r>
            <a:r>
              <a:rPr lang="en-US" u="sng" dirty="0"/>
              <a:t>Any more symptoms?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Blood pressure drops, leading to dizziness and possible loss of consciousness.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Pulse becomes rapid and weak.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At this point the person enters a state of </a:t>
            </a:r>
            <a:r>
              <a:rPr lang="en-US" b="1" dirty="0"/>
              <a:t>shock.</a:t>
            </a:r>
          </a:p>
        </p:txBody>
      </p:sp>
    </p:spTree>
    <p:extLst>
      <p:ext uri="{BB962C8B-B14F-4D97-AF65-F5344CB8AC3E}">
        <p14:creationId xmlns:p14="http://schemas.microsoft.com/office/powerpoint/2010/main" val="397688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B209CB-8873-C2B4-4CB9-37B651D3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75889" cy="753782"/>
          </a:xfrm>
        </p:spPr>
        <p:txBody>
          <a:bodyPr/>
          <a:lstStyle/>
          <a:p>
            <a:pPr algn="ctr"/>
            <a:r>
              <a:rPr lang="en-US" dirty="0"/>
              <a:t>  </a:t>
            </a:r>
            <a:r>
              <a:rPr lang="en-US" u="sng" dirty="0"/>
              <a:t>And more possible symptoms?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Hives any location on body</a:t>
            </a:r>
            <a:br>
              <a:rPr lang="en-US" dirty="0"/>
            </a:br>
            <a:r>
              <a:rPr lang="en-US" dirty="0"/>
              <a:t>Swelling &amp; redness in area of sting</a:t>
            </a:r>
            <a:br>
              <a:rPr lang="en-US" dirty="0"/>
            </a:br>
            <a:r>
              <a:rPr lang="en-US" dirty="0"/>
              <a:t>Swollen tongue and throat</a:t>
            </a:r>
            <a:br>
              <a:rPr lang="en-US" dirty="0"/>
            </a:br>
            <a:r>
              <a:rPr lang="en-US" dirty="0"/>
              <a:t>Abdominal pain</a:t>
            </a:r>
            <a:br>
              <a:rPr lang="en-US" dirty="0"/>
            </a:br>
            <a:r>
              <a:rPr lang="en-US" dirty="0"/>
              <a:t>Vomiting</a:t>
            </a:r>
          </a:p>
        </p:txBody>
      </p:sp>
    </p:spTree>
    <p:extLst>
      <p:ext uri="{BB962C8B-B14F-4D97-AF65-F5344CB8AC3E}">
        <p14:creationId xmlns:p14="http://schemas.microsoft.com/office/powerpoint/2010/main" val="65899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06E0-4B3D-9AD9-5E0B-94884B4C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53689" cy="842682"/>
          </a:xfrm>
        </p:spPr>
        <p:txBody>
          <a:bodyPr/>
          <a:lstStyle/>
          <a:p>
            <a:pPr algn="ctr"/>
            <a:r>
              <a:rPr lang="en-US" dirty="0"/>
              <a:t>        </a:t>
            </a:r>
            <a:r>
              <a:rPr lang="en-US" u="sng" dirty="0"/>
              <a:t>How is this condition treated?</a:t>
            </a:r>
            <a:br>
              <a:rPr lang="en-US" u="sng" dirty="0"/>
            </a:br>
            <a:br>
              <a:rPr lang="en-US" dirty="0"/>
            </a:br>
            <a:r>
              <a:rPr lang="en-US" sz="4000" dirty="0"/>
              <a:t>Immediate injection or inhalation of </a:t>
            </a:r>
            <a:r>
              <a:rPr lang="en-US" sz="4000" b="1" dirty="0"/>
              <a:t>epinephrine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This is the same chemical as adrenaline, which is a hormone the body normally produces in much lower quantities.</a:t>
            </a:r>
            <a:br>
              <a:rPr lang="en-US" sz="4000" dirty="0"/>
            </a:br>
            <a:r>
              <a:rPr lang="en-US" sz="4000" dirty="0"/>
              <a:t> Epinephrine works fast to reverse symptoms of allergic reactions.</a:t>
            </a:r>
          </a:p>
        </p:txBody>
      </p:sp>
    </p:spTree>
    <p:extLst>
      <p:ext uri="{BB962C8B-B14F-4D97-AF65-F5344CB8AC3E}">
        <p14:creationId xmlns:p14="http://schemas.microsoft.com/office/powerpoint/2010/main" val="20691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F25A-07C6-ACCC-83C0-B7EA328A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0101" cy="824753"/>
          </a:xfrm>
        </p:spPr>
        <p:txBody>
          <a:bodyPr/>
          <a:lstStyle/>
          <a:p>
            <a:pPr algn="ctr"/>
            <a:r>
              <a:rPr lang="en-US" u="sng" dirty="0"/>
              <a:t>Epinephrine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Available in 2 forms: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Injectable </a:t>
            </a:r>
            <a:r>
              <a:rPr lang="en-US" b="1" dirty="0"/>
              <a:t>“Epi-pen”</a:t>
            </a:r>
            <a:br>
              <a:rPr lang="en-US" b="1" dirty="0"/>
            </a:br>
            <a:r>
              <a:rPr lang="en-US" dirty="0"/>
              <a:t>Inhalable nasal spray </a:t>
            </a:r>
            <a:r>
              <a:rPr lang="en-US" b="1" dirty="0"/>
              <a:t>“</a:t>
            </a:r>
            <a:r>
              <a:rPr lang="en-US" b="1" dirty="0" err="1"/>
              <a:t>Neffy</a:t>
            </a:r>
            <a:r>
              <a:rPr lang="en-US" b="1" dirty="0"/>
              <a:t>”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Both can be self-administered or given by someone else.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2992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3EBB-3F93-8EA8-49E6-FC12F943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587189"/>
            <a:ext cx="10972800" cy="744070"/>
          </a:xfrm>
        </p:spPr>
        <p:txBody>
          <a:bodyPr/>
          <a:lstStyle/>
          <a:p>
            <a:pPr algn="ctr"/>
            <a:r>
              <a:rPr lang="en-US" u="sng" dirty="0"/>
              <a:t>How to use Epi-pens and </a:t>
            </a:r>
            <a:r>
              <a:rPr lang="en-US" u="sng" dirty="0" err="1"/>
              <a:t>Neffy</a:t>
            </a:r>
            <a:r>
              <a:rPr lang="en-US" u="sng" dirty="0"/>
              <a:t> spray</a:t>
            </a:r>
            <a:br>
              <a:rPr lang="en-US" u="sng" dirty="0"/>
            </a:br>
            <a:br>
              <a:rPr lang="en-US" u="sng" dirty="0"/>
            </a:br>
            <a:r>
              <a:rPr lang="en-US" sz="3200" b="1" u="sng" dirty="0"/>
              <a:t>Epi-pen:</a:t>
            </a:r>
            <a:r>
              <a:rPr lang="en-US" sz="3200" dirty="0"/>
              <a:t> remove cap, inject into outer thigh muscle, even through clothing, and hold plunger down for 3-10 seconds. Syringe holds one dose.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u="sng" dirty="0" err="1"/>
              <a:t>Neffy</a:t>
            </a:r>
            <a:r>
              <a:rPr lang="en-US" sz="3200" b="1" u="sng" dirty="0"/>
              <a:t> spray: </a:t>
            </a:r>
            <a:r>
              <a:rPr lang="en-US" sz="3200" dirty="0"/>
              <a:t>remove cap, insert straight into a nostril, use thumb to press plunger on device until it snaps up and sprays liquid into nostril.  Person should not sniff during or after dose is given. Device holds one dose.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78545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CCCD-20A4-34DD-C83D-201EA37E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94989" cy="1400530"/>
          </a:xfrm>
        </p:spPr>
        <p:txBody>
          <a:bodyPr/>
          <a:lstStyle/>
          <a:p>
            <a:pPr algn="ctr"/>
            <a:r>
              <a:rPr lang="en-US" u="sng" dirty="0"/>
              <a:t>How and where do you get this medication?</a:t>
            </a:r>
            <a:br>
              <a:rPr lang="en-US" u="sng" dirty="0"/>
            </a:br>
            <a:br>
              <a:rPr lang="en-US" u="sng" dirty="0"/>
            </a:br>
            <a:r>
              <a:rPr lang="en-US" sz="3200" dirty="0"/>
              <a:t>If a person has had allergic reactions to bee stings in the past and discussed this with their doctor, their doctor has usually prescribed epinephrine for them. They should </a:t>
            </a:r>
            <a:r>
              <a:rPr lang="en-US" sz="3200" b="1" dirty="0"/>
              <a:t>ALWAYS carry 2 doses</a:t>
            </a:r>
            <a:r>
              <a:rPr lang="en-US" sz="3200" dirty="0"/>
              <a:t> with them when they are knowingly in the presence of bees. If the person does not have epinephrine with them, medical help will have to arrive to administer it.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63499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03B4A2B4-5DAF-9837-0838-184796B69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B833B-D72B-A027-B441-8039AF72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1853"/>
            <a:ext cx="8596668" cy="701615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+mn-lt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ABD61-6FFB-DAD6-99EA-046E800B7449}"/>
              </a:ext>
            </a:extLst>
          </p:cNvPr>
          <p:cNvSpPr txBox="1"/>
          <p:nvPr/>
        </p:nvSpPr>
        <p:spPr>
          <a:xfrm>
            <a:off x="1227798" y="1494095"/>
            <a:ext cx="9150642" cy="483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Plains Master Beekeeping Program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 dirty="0"/>
              <a:t>Bee Sting Effects and Treatment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3600" dirty="0">
                <a:solidFill>
                  <a:schemeClr val="tx1"/>
                </a:solidFill>
              </a:rPr>
              <a:t>Winter Mortality of a Bee Colony</a:t>
            </a: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Going on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Your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Hives?</a:t>
            </a:r>
          </a:p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720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EAA2-CCFE-8CE0-CE69-3D707FD8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0582183" cy="1400530"/>
          </a:xfrm>
        </p:spPr>
        <p:txBody>
          <a:bodyPr/>
          <a:lstStyle/>
          <a:p>
            <a:pPr algn="ctr"/>
            <a:r>
              <a:rPr lang="en-US" sz="4000" u="sng" dirty="0"/>
              <a:t>What if symptoms don’t improve within about 5 minutes after giving a dose of epinephrine?</a:t>
            </a:r>
            <a:br>
              <a:rPr lang="en-US" sz="4000" u="sng" dirty="0"/>
            </a:br>
            <a:br>
              <a:rPr lang="en-US" sz="4000" u="sng" dirty="0"/>
            </a:br>
            <a:r>
              <a:rPr lang="en-US" sz="4000" dirty="0"/>
              <a:t>A second epi-pen injection can be given in the opposite or the same thigh.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 second </a:t>
            </a:r>
            <a:r>
              <a:rPr lang="en-US" sz="4000" dirty="0" err="1"/>
              <a:t>Neffy</a:t>
            </a:r>
            <a:r>
              <a:rPr lang="en-US" sz="4000" dirty="0"/>
              <a:t> nasal spray should be given in the same nostril as the first dose.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61972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3F57-52ED-00F8-8F61-C377B4A4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111" y="440018"/>
            <a:ext cx="9404723" cy="664882"/>
          </a:xfrm>
        </p:spPr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u="sng" dirty="0"/>
              <a:t>What else to do?</a:t>
            </a:r>
            <a:br>
              <a:rPr lang="en-US" u="sng" dirty="0"/>
            </a:br>
            <a:br>
              <a:rPr lang="en-US" dirty="0"/>
            </a:br>
            <a:r>
              <a:rPr lang="en-US" b="1" dirty="0"/>
              <a:t>Call 911</a:t>
            </a:r>
            <a:r>
              <a:rPr lang="en-US" dirty="0"/>
              <a:t>, even if the person’s condition seems to be improving.  Everyone who experiences anaphylaxis needs an emergency medical evaluation as soon as possible. </a:t>
            </a:r>
          </a:p>
        </p:txBody>
      </p:sp>
    </p:spTree>
    <p:extLst>
      <p:ext uri="{BB962C8B-B14F-4D97-AF65-F5344CB8AC3E}">
        <p14:creationId xmlns:p14="http://schemas.microsoft.com/office/powerpoint/2010/main" val="160981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89F6-BCAA-4291-4A3E-F8140A77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42589" cy="702982"/>
          </a:xfrm>
        </p:spPr>
        <p:txBody>
          <a:bodyPr/>
          <a:lstStyle/>
          <a:p>
            <a:pPr algn="ctr"/>
            <a:r>
              <a:rPr lang="en-US" u="sng" dirty="0"/>
              <a:t>And also….</a:t>
            </a:r>
            <a:br>
              <a:rPr lang="en-US" u="sng" dirty="0"/>
            </a:br>
            <a:br>
              <a:rPr lang="en-US" u="sng" dirty="0"/>
            </a:br>
            <a:r>
              <a:rPr lang="en-US" sz="3600" dirty="0"/>
              <a:t>Have the person lie flat and elevate both legs to improve blood flow.</a:t>
            </a:r>
            <a:br>
              <a:rPr lang="en-US" sz="3600" dirty="0"/>
            </a:br>
            <a:r>
              <a:rPr lang="en-US" sz="3600" dirty="0"/>
              <a:t>Reassure him/her that more help is on the way.</a:t>
            </a:r>
            <a:br>
              <a:rPr lang="en-US" sz="3600" dirty="0"/>
            </a:br>
            <a:r>
              <a:rPr lang="en-US" sz="3600" dirty="0"/>
              <a:t>Be ready to give a second dose of epinephrine if symptoms worsen.</a:t>
            </a:r>
            <a:br>
              <a:rPr lang="en-US" sz="3600" dirty="0"/>
            </a:br>
            <a:r>
              <a:rPr lang="en-US" sz="3600" dirty="0"/>
              <a:t>If the person stops breathing, begin CPR immediately, and continue until help arrives!</a:t>
            </a:r>
          </a:p>
        </p:txBody>
      </p:sp>
    </p:spTree>
    <p:extLst>
      <p:ext uri="{BB962C8B-B14F-4D97-AF65-F5344CB8AC3E}">
        <p14:creationId xmlns:p14="http://schemas.microsoft.com/office/powerpoint/2010/main" val="3042807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C04A-2D25-F366-7DF1-380EA935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6313" cy="1400530"/>
          </a:xfrm>
        </p:spPr>
        <p:txBody>
          <a:bodyPr/>
          <a:lstStyle/>
          <a:p>
            <a:r>
              <a:rPr lang="en-US" u="sng" dirty="0"/>
              <a:t>Managing anaphylaxis effectively relies on: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1. quick recognition of symptoms</a:t>
            </a:r>
            <a:br>
              <a:rPr lang="en-US" dirty="0"/>
            </a:br>
            <a:r>
              <a:rPr lang="en-US" dirty="0"/>
              <a:t>2. timely access to epinephrine</a:t>
            </a:r>
            <a:br>
              <a:rPr lang="en-US" dirty="0"/>
            </a:br>
            <a:r>
              <a:rPr lang="en-US" dirty="0"/>
              <a:t>3. effective communication (with  emergency responders)</a:t>
            </a:r>
            <a:br>
              <a:rPr lang="en-US" dirty="0"/>
            </a:br>
            <a:r>
              <a:rPr lang="en-US" dirty="0"/>
              <a:t>4. monitoring person’s response to treatment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0617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1DAAE-69A8-FA00-E7AC-8B45B6585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54CB-AE96-0817-D2F3-253A1DE0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18" y="429768"/>
            <a:ext cx="8596668" cy="685800"/>
          </a:xfrm>
        </p:spPr>
        <p:txBody>
          <a:bodyPr>
            <a:noAutofit/>
          </a:bodyPr>
          <a:lstStyle/>
          <a:p>
            <a:pPr algn="ctr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Carl Korschgen and 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 Coudron</a:t>
            </a:r>
            <a:b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tx1"/>
                </a:solidFill>
              </a:rPr>
              <a:t>Winter Mortality of a Bee Colony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2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CEE29-02E7-F122-00C5-A912C9D40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46CE-A7D6-B34E-CDBA-0F50A610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58" y="192024"/>
            <a:ext cx="8596668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Winter Mortality of a Bee Colony –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Went Wrong?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58227-9761-ABFB-2868-B15280EE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583"/>
            <a:ext cx="4090482" cy="3067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A9DD9-B131-8A64-AB60-B03F1F6F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32968" y="2326005"/>
            <a:ext cx="4745736" cy="3559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7D8EC9-61FD-4BB3-816A-943EC4B78DA5}"/>
              </a:ext>
            </a:extLst>
          </p:cNvPr>
          <p:cNvSpPr txBox="1"/>
          <p:nvPr/>
        </p:nvSpPr>
        <p:spPr>
          <a:xfrm>
            <a:off x="512715" y="5221665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September 23,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4006E-9260-A90B-27D0-67721353F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549" y="1957382"/>
            <a:ext cx="3461772" cy="2596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52D01E-F587-C665-F362-A12642DD0102}"/>
              </a:ext>
            </a:extLst>
          </p:cNvPr>
          <p:cNvSpPr txBox="1"/>
          <p:nvPr/>
        </p:nvSpPr>
        <p:spPr>
          <a:xfrm>
            <a:off x="8533187" y="5103137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February 12, 2026</a:t>
            </a:r>
          </a:p>
        </p:txBody>
      </p:sp>
    </p:spTree>
    <p:extLst>
      <p:ext uri="{BB962C8B-B14F-4D97-AF65-F5344CB8AC3E}">
        <p14:creationId xmlns:p14="http://schemas.microsoft.com/office/powerpoint/2010/main" val="192143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C1F2-1BDE-4581-BF8C-9F4530CE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0126" y="171611"/>
            <a:ext cx="9947901" cy="1320800"/>
          </a:xfrm>
        </p:spPr>
        <p:txBody>
          <a:bodyPr/>
          <a:lstStyle/>
          <a:p>
            <a:pPr algn="ctr"/>
            <a:r>
              <a:rPr lang="en-US" b="1" dirty="0"/>
              <a:t>ABILITY OF COLONY TO GENERATE HEAT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BB8F24C-4429-4541-993E-75D78D34DB67}"/>
              </a:ext>
            </a:extLst>
          </p:cNvPr>
          <p:cNvSpPr/>
          <p:nvPr/>
        </p:nvSpPr>
        <p:spPr>
          <a:xfrm rot="17731339">
            <a:off x="4902245" y="-1003198"/>
            <a:ext cx="655487" cy="825853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78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2293-E4DB-411F-AD8D-B7514BE9BD1A}"/>
              </a:ext>
            </a:extLst>
          </p:cNvPr>
          <p:cNvSpPr txBox="1"/>
          <p:nvPr/>
        </p:nvSpPr>
        <p:spPr>
          <a:xfrm rot="1527237">
            <a:off x="2210212" y="2117260"/>
            <a:ext cx="57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COLD TEMPERATURE</a:t>
            </a:r>
          </a:p>
        </p:txBody>
      </p:sp>
      <p:sp>
        <p:nvSpPr>
          <p:cNvPr id="5" name="Flowchart: Merge 4">
            <a:extLst>
              <a:ext uri="{FF2B5EF4-FFF2-40B4-BE49-F238E27FC236}">
                <a16:creationId xmlns:a16="http://schemas.microsoft.com/office/drawing/2014/main" id="{D18BED6B-396A-7A42-8FD1-FCC596033CC0}"/>
              </a:ext>
            </a:extLst>
          </p:cNvPr>
          <p:cNvSpPr/>
          <p:nvPr/>
        </p:nvSpPr>
        <p:spPr>
          <a:xfrm rot="18025526">
            <a:off x="3526249" y="524219"/>
            <a:ext cx="1867431" cy="8152497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F6705-FE18-5382-B1DF-6476B5C3C6F2}"/>
              </a:ext>
            </a:extLst>
          </p:cNvPr>
          <p:cNvSpPr txBox="1"/>
          <p:nvPr/>
        </p:nvSpPr>
        <p:spPr>
          <a:xfrm rot="1527237">
            <a:off x="118292" y="3522388"/>
            <a:ext cx="57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SIZE OF CLUSTER</a:t>
            </a:r>
          </a:p>
        </p:txBody>
      </p:sp>
    </p:spTree>
    <p:extLst>
      <p:ext uri="{BB962C8B-B14F-4D97-AF65-F5344CB8AC3E}">
        <p14:creationId xmlns:p14="http://schemas.microsoft.com/office/powerpoint/2010/main" val="367838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5BE03-8697-8679-5E3F-8293A5F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82FB-8E63-994C-D203-21E23D9B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3" y="0"/>
            <a:ext cx="8596668" cy="13208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</a:pPr>
            <a:r>
              <a:rPr lang="en-US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about varroa mites?</a:t>
            </a:r>
            <a:br>
              <a:rPr lang="en-US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Microscope examination:</a:t>
            </a:r>
            <a:b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F4064-3E6E-DE50-87BF-EF06918791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14" b="16133"/>
          <a:stretch>
            <a:fillRect/>
          </a:stretch>
        </p:blipFill>
        <p:spPr>
          <a:xfrm>
            <a:off x="6836526" y="813980"/>
            <a:ext cx="5492034" cy="5934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A8D07-D07E-9715-E1FE-D2F9A6ADC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5" y="2540900"/>
            <a:ext cx="5609428" cy="42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67231-BE10-CC2C-A229-C3EC6A489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6F53-11D1-A2C1-EA0D-A443B665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26" y="1233932"/>
            <a:ext cx="9811342" cy="13208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Going on in your hives?</a:t>
            </a:r>
            <a:b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 &amp; A</a:t>
            </a:r>
            <a:br>
              <a:rPr lang="en-US" sz="4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925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1D00B-F4D2-B9A7-4942-FE1450A7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5B19-1CBB-4DE2-2398-44B66A72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50" y="29870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444444"/>
                </a:solidFill>
              </a:rPr>
              <a:t>Jaevyn Hoyt </a:t>
            </a:r>
            <a:br>
              <a:rPr lang="en-US" dirty="0">
                <a:solidFill>
                  <a:srgbClr val="444444"/>
                </a:solidFill>
              </a:rPr>
            </a:br>
            <a:r>
              <a:rPr lang="en-US" dirty="0">
                <a:solidFill>
                  <a:srgbClr val="444444"/>
                </a:solidFill>
              </a:rPr>
              <a:t>University of Nebraska’s Bee Lab</a:t>
            </a:r>
            <a:br>
              <a:rPr lang="en-US" dirty="0">
                <a:solidFill>
                  <a:srgbClr val="444444"/>
                </a:solidFill>
              </a:rPr>
            </a:br>
            <a:r>
              <a:rPr lang="en-US" dirty="0">
                <a:solidFill>
                  <a:srgbClr val="444444"/>
                </a:solidFill>
              </a:rPr>
              <a:t>Great Plains Master Beekeeping </a:t>
            </a:r>
            <a:r>
              <a:rPr lang="en-US" dirty="0" err="1">
                <a:solidFill>
                  <a:srgbClr val="444444"/>
                </a:solidFill>
              </a:rPr>
              <a:t>Progam</a:t>
            </a:r>
            <a:r>
              <a:rPr lang="en-US" dirty="0">
                <a:solidFill>
                  <a:srgbClr val="444444"/>
                </a:solidFill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B9F52-7B0A-D005-4746-AACD0DF3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25" y="1789759"/>
            <a:ext cx="6683277" cy="45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b870a0349f_0_0"/>
          <p:cNvSpPr txBox="1">
            <a:spLocks noGrp="1"/>
          </p:cNvSpPr>
          <p:nvPr>
            <p:ph type="title"/>
          </p:nvPr>
        </p:nvSpPr>
        <p:spPr>
          <a:xfrm>
            <a:off x="436575" y="609600"/>
            <a:ext cx="91680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Trebuchet MS"/>
              <a:buNone/>
            </a:pPr>
            <a:r>
              <a:rPr lang="en-US" sz="4000" dirty="0"/>
              <a:t>Boone Regional Beekeepers Association</a:t>
            </a:r>
            <a:endParaRPr sz="4000" dirty="0"/>
          </a:p>
        </p:txBody>
      </p:sp>
      <p:sp>
        <p:nvSpPr>
          <p:cNvPr id="248" name="Google Shape;248;g1b870a0349f_0_0"/>
          <p:cNvSpPr txBox="1">
            <a:spLocks noGrp="1"/>
          </p:cNvSpPr>
          <p:nvPr>
            <p:ph type="body" idx="1"/>
          </p:nvPr>
        </p:nvSpPr>
        <p:spPr>
          <a:xfrm>
            <a:off x="677325" y="1859025"/>
            <a:ext cx="9436800" cy="4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Monthly educational meetings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Access to member workshops and field days.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Socializing with beekeepers with broad ranges of experience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Mentoring opportunities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Opportunities for public education and outreach on beekeeping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Shared harvesting and building equipment (for an additional $15/year).</a:t>
            </a:r>
            <a:endParaRPr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dirty="0"/>
              <a:t>Website and Facebook group access</a:t>
            </a:r>
            <a:endParaRPr sz="3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928daf9ed_0_0"/>
          <p:cNvSpPr txBox="1"/>
          <p:nvPr/>
        </p:nvSpPr>
        <p:spPr>
          <a:xfrm>
            <a:off x="1931017" y="136748"/>
            <a:ext cx="6666000" cy="8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accent1"/>
              </a:buClr>
              <a:buSzPts val="1800"/>
            </a:pPr>
            <a:r>
              <a:rPr lang="en-US" sz="3600" dirty="0">
                <a:solidFill>
                  <a:schemeClr val="accent1"/>
                </a:solidFill>
                <a:latin typeface="Trebuchet MS"/>
              </a:rPr>
              <a:t>Introductions</a:t>
            </a:r>
            <a:endParaRPr sz="3600" dirty="0">
              <a:solidFill>
                <a:schemeClr val="accent1"/>
              </a:solidFill>
              <a:latin typeface="Trebuchet MS"/>
              <a:sym typeface="Trebuchet MS"/>
            </a:endParaRPr>
          </a:p>
        </p:txBody>
      </p:sp>
      <p:sp>
        <p:nvSpPr>
          <p:cNvPr id="255" name="Google Shape;255;g2a928daf9ed_0_0"/>
          <p:cNvSpPr txBox="1"/>
          <p:nvPr/>
        </p:nvSpPr>
        <p:spPr>
          <a:xfrm>
            <a:off x="1669320" y="694475"/>
            <a:ext cx="794712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Team                  New Members</a:t>
            </a:r>
            <a:endParaRPr sz="32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53;g2a928daf9ed_0_0">
            <a:extLst>
              <a:ext uri="{FF2B5EF4-FFF2-40B4-BE49-F238E27FC236}">
                <a16:creationId xmlns:a16="http://schemas.microsoft.com/office/drawing/2014/main" id="{1A513AC2-3302-690D-B789-42FE67F6B358}"/>
              </a:ext>
            </a:extLst>
          </p:cNvPr>
          <p:cNvSpPr/>
          <p:nvPr/>
        </p:nvSpPr>
        <p:spPr>
          <a:xfrm>
            <a:off x="1669320" y="1258356"/>
            <a:ext cx="3520441" cy="532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/>
              <a:t>Frank Thomas (Treasurer)</a:t>
            </a:r>
          </a:p>
          <a:p>
            <a:r>
              <a:rPr lang="en-US" sz="2000" dirty="0"/>
              <a:t>Carl </a:t>
            </a:r>
            <a:r>
              <a:rPr lang="en-US" sz="2000" dirty="0" err="1"/>
              <a:t>Korschgen</a:t>
            </a:r>
            <a:endParaRPr lang="en-US" sz="2000" dirty="0"/>
          </a:p>
          <a:p>
            <a:r>
              <a:rPr lang="en-US" sz="2000" dirty="0"/>
              <a:t>Tom Coudron</a:t>
            </a:r>
          </a:p>
          <a:p>
            <a:r>
              <a:rPr lang="en-US" sz="2000" dirty="0"/>
              <a:t>Brenda </a:t>
            </a:r>
            <a:r>
              <a:rPr lang="en-US" sz="2000" dirty="0" err="1"/>
              <a:t>Peculis</a:t>
            </a:r>
            <a:endParaRPr lang="en-US" sz="2000" dirty="0"/>
          </a:p>
          <a:p>
            <a:r>
              <a:rPr lang="en-US" sz="2000" dirty="0"/>
              <a:t>Clay Stem</a:t>
            </a:r>
          </a:p>
          <a:p>
            <a:r>
              <a:rPr lang="en-US" sz="2000" dirty="0"/>
              <a:t>Fred Durrenberger</a:t>
            </a:r>
          </a:p>
          <a:p>
            <a:r>
              <a:rPr lang="en-US" sz="2000" dirty="0"/>
              <a:t>Paul </a:t>
            </a:r>
            <a:r>
              <a:rPr lang="en-US" sz="2000" dirty="0" err="1"/>
              <a:t>Beuselinck</a:t>
            </a:r>
            <a:endParaRPr lang="en-US" sz="2000" dirty="0"/>
          </a:p>
          <a:p>
            <a:r>
              <a:rPr lang="en-US" sz="2000" dirty="0" err="1"/>
              <a:t>L﻿eszek</a:t>
            </a:r>
            <a:r>
              <a:rPr lang="en-US" sz="2000" dirty="0"/>
              <a:t> Vincent</a:t>
            </a:r>
          </a:p>
          <a:p>
            <a:r>
              <a:rPr lang="en-US" sz="2000" dirty="0" err="1"/>
              <a:t>M﻿ary</a:t>
            </a:r>
            <a:r>
              <a:rPr lang="en-US" sz="2000" dirty="0"/>
              <a:t> Lorber</a:t>
            </a:r>
          </a:p>
          <a:p>
            <a:r>
              <a:rPr lang="en-US" sz="2000" dirty="0" err="1"/>
              <a:t>B﻿arry</a:t>
            </a:r>
            <a:r>
              <a:rPr lang="en-US" sz="2000" dirty="0"/>
              <a:t> Stuart</a:t>
            </a:r>
          </a:p>
          <a:p>
            <a:r>
              <a:rPr lang="en-US" sz="2000" dirty="0"/>
              <a:t>C﻿J Lexow</a:t>
            </a:r>
          </a:p>
          <a:p>
            <a:r>
              <a:rPr lang="en-US" sz="2000" dirty="0" err="1"/>
              <a:t>V﻿ictoria</a:t>
            </a:r>
            <a:r>
              <a:rPr lang="en-US" sz="2000" dirty="0"/>
              <a:t> Kelley</a:t>
            </a:r>
          </a:p>
          <a:p>
            <a:r>
              <a:rPr lang="en-US" sz="2000" dirty="0" err="1"/>
              <a:t>C﻿onnie</a:t>
            </a:r>
            <a:r>
              <a:rPr lang="en-US" sz="2000" dirty="0"/>
              <a:t> Sievert</a:t>
            </a:r>
          </a:p>
          <a:p>
            <a:r>
              <a:rPr lang="en-US" sz="2000" dirty="0" err="1"/>
              <a:t>A﻿nthony</a:t>
            </a:r>
            <a:r>
              <a:rPr lang="en-US" sz="2000" dirty="0"/>
              <a:t> Green</a:t>
            </a:r>
          </a:p>
          <a:p>
            <a:r>
              <a:rPr lang="en-US" sz="2000" dirty="0" err="1"/>
              <a:t>C﻿ecil</a:t>
            </a:r>
            <a:r>
              <a:rPr lang="en-US" sz="2000" dirty="0"/>
              <a:t> Wilson</a:t>
            </a:r>
          </a:p>
          <a:p>
            <a:r>
              <a:rPr lang="en-US" sz="2000" dirty="0" err="1"/>
              <a:t>G﻿ary</a:t>
            </a:r>
            <a:r>
              <a:rPr lang="en-US" sz="2000" dirty="0"/>
              <a:t> &amp; Barbara Wright</a:t>
            </a:r>
          </a:p>
          <a:p>
            <a:r>
              <a:rPr lang="en-US" sz="2000" dirty="0">
                <a:effectLst/>
              </a:rPr>
              <a:t>Claire </a:t>
            </a:r>
            <a:r>
              <a:rPr lang="en-US" sz="2000" dirty="0" err="1">
                <a:effectLst/>
              </a:rPr>
              <a:t>Drissell</a:t>
            </a:r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0D704AC4-4E1B-3BF9-2DF4-64706A50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928daf9ed_0_0">
            <a:extLst>
              <a:ext uri="{FF2B5EF4-FFF2-40B4-BE49-F238E27FC236}">
                <a16:creationId xmlns:a16="http://schemas.microsoft.com/office/drawing/2014/main" id="{2EA49A69-CA71-C611-B16A-057C2FEBC844}"/>
              </a:ext>
            </a:extLst>
          </p:cNvPr>
          <p:cNvSpPr txBox="1"/>
          <p:nvPr/>
        </p:nvSpPr>
        <p:spPr>
          <a:xfrm>
            <a:off x="1931017" y="136748"/>
            <a:ext cx="6666000" cy="8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accent1"/>
              </a:buClr>
              <a:buSzPts val="1800"/>
            </a:pPr>
            <a:r>
              <a:rPr lang="en-US" sz="5400" dirty="0">
                <a:solidFill>
                  <a:schemeClr val="accent1"/>
                </a:solidFill>
                <a:latin typeface="Trebuchet MS"/>
              </a:rPr>
              <a:t>Introductions</a:t>
            </a:r>
            <a:endParaRPr sz="5400" dirty="0">
              <a:solidFill>
                <a:schemeClr val="accent1"/>
              </a:solidFill>
              <a:latin typeface="Trebuchet MS"/>
              <a:sym typeface="Trebuchet MS"/>
            </a:endParaRPr>
          </a:p>
        </p:txBody>
      </p:sp>
      <p:sp>
        <p:nvSpPr>
          <p:cNvPr id="2" name="Google Shape;253;g2a928daf9ed_0_0">
            <a:extLst>
              <a:ext uri="{FF2B5EF4-FFF2-40B4-BE49-F238E27FC236}">
                <a16:creationId xmlns:a16="http://schemas.microsoft.com/office/drawing/2014/main" id="{E851072C-CD60-762F-E0F1-3920E8FA29C3}"/>
              </a:ext>
            </a:extLst>
          </p:cNvPr>
          <p:cNvSpPr/>
          <p:nvPr/>
        </p:nvSpPr>
        <p:spPr>
          <a:xfrm>
            <a:off x="1231512" y="766338"/>
            <a:ext cx="6037968" cy="532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effectLst/>
              </a:rPr>
              <a:t>NAME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LOCATION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effectLst/>
              </a:rPr>
              <a:t>YEARS OF BEEKEEPING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STATUS OF BEES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effectLst/>
              </a:rPr>
              <a:t>2026 </a:t>
            </a:r>
            <a:r>
              <a:rPr lang="en-US" sz="3600" dirty="0"/>
              <a:t>BEEKEEPING GOALS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34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1C2D8493-5EB0-403F-814B-F0FDB8964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928daf9ed_0_0">
            <a:extLst>
              <a:ext uri="{FF2B5EF4-FFF2-40B4-BE49-F238E27FC236}">
                <a16:creationId xmlns:a16="http://schemas.microsoft.com/office/drawing/2014/main" id="{41ABF4DE-2D01-FA51-4A5F-05EFF4973FC5}"/>
              </a:ext>
            </a:extLst>
          </p:cNvPr>
          <p:cNvSpPr txBox="1"/>
          <p:nvPr/>
        </p:nvSpPr>
        <p:spPr>
          <a:xfrm>
            <a:off x="1318369" y="201266"/>
            <a:ext cx="6666000" cy="8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accent1"/>
              </a:buClr>
              <a:buSzPts val="18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Team Updates</a:t>
            </a:r>
            <a:endParaRPr sz="3600" dirty="0">
              <a:solidFill>
                <a:schemeClr val="accent1"/>
              </a:solidFill>
              <a:latin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AA8E2-74EB-22FA-2A94-302677E68C75}"/>
              </a:ext>
            </a:extLst>
          </p:cNvPr>
          <p:cNvSpPr txBox="1"/>
          <p:nvPr/>
        </p:nvSpPr>
        <p:spPr>
          <a:xfrm>
            <a:off x="868680" y="969264"/>
            <a:ext cx="8908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1)  2026 Beginning Beekeeping Class Summary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 descr="A group of beekeepers in protective gear&#10;&#10;AI-generated content may be incorrect.">
            <a:extLst>
              <a:ext uri="{FF2B5EF4-FFF2-40B4-BE49-F238E27FC236}">
                <a16:creationId xmlns:a16="http://schemas.microsoft.com/office/drawing/2014/main" id="{DEE4EE44-F5D2-BC92-3AAB-CD51F865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20" y="1621438"/>
            <a:ext cx="3776472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39D67824-D832-02AB-573B-2F1B4346D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928daf9ed_0_0">
            <a:extLst>
              <a:ext uri="{FF2B5EF4-FFF2-40B4-BE49-F238E27FC236}">
                <a16:creationId xmlns:a16="http://schemas.microsoft.com/office/drawing/2014/main" id="{6D332419-59E7-9D3E-C5E1-FF7C327F8681}"/>
              </a:ext>
            </a:extLst>
          </p:cNvPr>
          <p:cNvSpPr txBox="1"/>
          <p:nvPr/>
        </p:nvSpPr>
        <p:spPr>
          <a:xfrm>
            <a:off x="1318369" y="201266"/>
            <a:ext cx="6666000" cy="8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accent1"/>
              </a:buClr>
              <a:buSzPts val="18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Team Updates</a:t>
            </a:r>
            <a:endParaRPr sz="3600" dirty="0">
              <a:solidFill>
                <a:schemeClr val="accent1"/>
              </a:solidFill>
              <a:latin typeface="Trebuchet MS"/>
              <a:sym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BC6F0-2584-0645-F3C4-A069C1F16D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632"/>
          <a:stretch>
            <a:fillRect/>
          </a:stretch>
        </p:blipFill>
        <p:spPr>
          <a:xfrm>
            <a:off x="1572768" y="2889954"/>
            <a:ext cx="7784593" cy="2615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4276F-3811-41DD-F6C2-A271755CB689}"/>
              </a:ext>
            </a:extLst>
          </p:cNvPr>
          <p:cNvSpPr txBox="1"/>
          <p:nvPr/>
        </p:nvSpPr>
        <p:spPr>
          <a:xfrm>
            <a:off x="886968" y="1234440"/>
            <a:ext cx="33249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 startAt="2"/>
            </a:pPr>
            <a:r>
              <a:rPr lang="en-US" sz="3200" dirty="0"/>
              <a:t>Special Award</a:t>
            </a:r>
          </a:p>
          <a:p>
            <a:pPr marL="514350" indent="-514350">
              <a:buAutoNum type="arabicParenR" startAt="2"/>
            </a:pPr>
            <a:endParaRPr lang="en-US" sz="3200" dirty="0"/>
          </a:p>
          <a:p>
            <a:pPr marL="514350" indent="-514350">
              <a:buAutoNum type="arabicParenR" startAt="2"/>
            </a:pPr>
            <a:endParaRPr lang="en-US" sz="3200" dirty="0"/>
          </a:p>
          <a:p>
            <a:r>
              <a:rPr lang="en-US" sz="3200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07839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13BA-F3CF-0300-262D-D77D3ACA5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ptos Slab ExtraBold" panose="020F0502020204030204" pitchFamily="34" charset="0"/>
              </a:rPr>
              <a:t>  Anaphylaxis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4244A-F66B-BE9A-C255-01EEEB367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979490"/>
            <a:ext cx="8825658" cy="861420"/>
          </a:xfrm>
        </p:spPr>
        <p:txBody>
          <a:bodyPr>
            <a:noAutofit/>
          </a:bodyPr>
          <a:lstStyle/>
          <a:p>
            <a:r>
              <a:rPr lang="en-US" sz="5400" dirty="0"/>
              <a:t>A Medical emergency</a:t>
            </a:r>
          </a:p>
        </p:txBody>
      </p:sp>
    </p:spTree>
    <p:extLst>
      <p:ext uri="{BB962C8B-B14F-4D97-AF65-F5344CB8AC3E}">
        <p14:creationId xmlns:p14="http://schemas.microsoft.com/office/powerpoint/2010/main" val="3361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8813aee-8dac-40e9-96b7-ae1a96787d19}" enabled="1" method="Standard" siteId="{77c1bb45-dcc9-450d-be17-35fa5f72328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1102</Words>
  <Application>Microsoft Office PowerPoint</Application>
  <PresentationFormat>Widescreen</PresentationFormat>
  <Paragraphs>94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Century Gothic</vt:lpstr>
      <vt:lpstr>Calibri</vt:lpstr>
      <vt:lpstr>Arial</vt:lpstr>
      <vt:lpstr>Trebuchet MS</vt:lpstr>
      <vt:lpstr>Aptos Slab ExtraBold</vt:lpstr>
      <vt:lpstr>Noto Sans Symbols</vt:lpstr>
      <vt:lpstr>Wingdings 3</vt:lpstr>
      <vt:lpstr>Facet</vt:lpstr>
      <vt:lpstr>Ion</vt:lpstr>
      <vt:lpstr>February 2026</vt:lpstr>
      <vt:lpstr>Agenda</vt:lpstr>
      <vt:lpstr>Jaevyn Hoyt  University of Nebraska’s Bee Lab Great Plains Master Beekeeping Progam </vt:lpstr>
      <vt:lpstr>Boone Regional Beekeepers Association</vt:lpstr>
      <vt:lpstr>PowerPoint Presentation</vt:lpstr>
      <vt:lpstr>PowerPoint Presentation</vt:lpstr>
      <vt:lpstr>PowerPoint Presentation</vt:lpstr>
      <vt:lpstr>PowerPoint Presentation</vt:lpstr>
      <vt:lpstr>  Anaphylaxis</vt:lpstr>
      <vt:lpstr>What is it?  Anaphylaxis, also known as anaphylactic shock, is a severe, rapid, life-threatening allergic reaction to a substance, such as the venom in a bee sting.   It can be fatal without prompt treatment!!    </vt:lpstr>
      <vt:lpstr>Other common things(triggers) that can cause it: Insect stings from honeybees, wasps, yellow jackets, hornets, fire ants Foods, such as peanuts, eggs, wheat and seafood Medications, such as penicillin and other antibiotics Latex, which is a common material in medical products such as gloves</vt:lpstr>
      <vt:lpstr>    Why does it occur?  A person’s immune system mistakenly identifies the substance as a threat, causing it to release chemicals, which lead to several symptoms. This can occur within a few minutes and affect multiple body systems. </vt:lpstr>
      <vt:lpstr> What are the symptoms?  Airways constrict (become narrower), which causes the person to have difficulty breathing, shortness of breath and wheezing.  Anxiety results, and possibly confusion and slurred speech.</vt:lpstr>
      <vt:lpstr>        Any more symptoms?  Blood pressure drops, leading to dizziness and possible loss of consciousness.  Pulse becomes rapid and weak.  At this point the person enters a state of shock.</vt:lpstr>
      <vt:lpstr>  And more possible symptoms?  Hives any location on body Swelling &amp; redness in area of sting Swollen tongue and throat Abdominal pain Vomiting</vt:lpstr>
      <vt:lpstr>        How is this condition treated?  Immediate injection or inhalation of epinephrine. This is the same chemical as adrenaline, which is a hormone the body normally produces in much lower quantities.  Epinephrine works fast to reverse symptoms of allergic reactions.</vt:lpstr>
      <vt:lpstr>Epinephrine  Available in 2 forms:  Injectable “Epi-pen” Inhalable nasal spray “Neffy”  Both can be self-administered or given by someone else.</vt:lpstr>
      <vt:lpstr>How to use Epi-pens and Neffy spray  Epi-pen: remove cap, inject into outer thigh muscle, even through clothing, and hold plunger down for 3-10 seconds. Syringe holds one dose.  Neffy spray: remove cap, insert straight into a nostril, use thumb to press plunger on device until it snaps up and sprays liquid into nostril.  Person should not sniff during or after dose is given. Device holds one dose.</vt:lpstr>
      <vt:lpstr>How and where do you get this medication?  If a person has had allergic reactions to bee stings in the past and discussed this with their doctor, their doctor has usually prescribed epinephrine for them. They should ALWAYS carry 2 doses with them when they are knowingly in the presence of bees. If the person does not have epinephrine with them, medical help will have to arrive to administer it.</vt:lpstr>
      <vt:lpstr>What if symptoms don’t improve within about 5 minutes after giving a dose of epinephrine?  A second epi-pen injection can be given in the opposite or the same thigh.  A second Neffy nasal spray should be given in the same nostril as the first dose.</vt:lpstr>
      <vt:lpstr>    What else to do?  Call 911, even if the person’s condition seems to be improving.  Everyone who experiences anaphylaxis needs an emergency medical evaluation as soon as possible. </vt:lpstr>
      <vt:lpstr>And also….  Have the person lie flat and elevate both legs to improve blood flow. Reassure him/her that more help is on the way. Be ready to give a second dose of epinephrine if symptoms worsen. If the person stops breathing, begin CPR immediately, and continue until help arrives!</vt:lpstr>
      <vt:lpstr>Managing anaphylaxis effectively relies on:  1. quick recognition of symptoms 2. timely access to epinephrine 3. effective communication (with  emergency responders) 4. monitoring person’s response to treatment</vt:lpstr>
      <vt:lpstr> Carl Korschgen and Tom Coudron  Winter Mortality of a Bee Colony </vt:lpstr>
      <vt:lpstr>Winter Mortality of a Bee Colony – What Went Wrong?</vt:lpstr>
      <vt:lpstr>ABILITY OF COLONY TO GENERATE HEAT</vt:lpstr>
      <vt:lpstr>What about varroa mites?   Microscope examination:    </vt:lpstr>
      <vt:lpstr>What’s Going on in your hives?  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Henry H. Frees</dc:creator>
  <cp:lastModifiedBy>Thomas, Frank</cp:lastModifiedBy>
  <cp:revision>69</cp:revision>
  <cp:lastPrinted>2025-06-20T14:25:36Z</cp:lastPrinted>
  <dcterms:created xsi:type="dcterms:W3CDTF">2019-10-01T22:03:35Z</dcterms:created>
  <dcterms:modified xsi:type="dcterms:W3CDTF">2026-02-15T13:47:28Z</dcterms:modified>
</cp:coreProperties>
</file>